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4.xml" ContentType="application/vnd.openxmlformats-officedocument.presentationml.comment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5.xml" ContentType="application/vnd.openxmlformats-officedocument.presentationml.comments+xml"/>
  <Override PartName="/ppt/tags/tag3.xml" ContentType="application/vnd.openxmlformats-officedocument.presentationml.tag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70" r:id="rId6"/>
    <p:sldId id="271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74" r:id="rId16"/>
    <p:sldId id="266" r:id="rId17"/>
    <p:sldId id="267" r:id="rId18"/>
    <p:sldId id="272" r:id="rId19"/>
    <p:sldId id="273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que Jansen" initials="MJ" lastIdx="10" clrIdx="0">
    <p:extLst>
      <p:ext uri="{19B8F6BF-5375-455C-9EA6-DF929625EA0E}">
        <p15:presenceInfo xmlns:p15="http://schemas.microsoft.com/office/powerpoint/2012/main" userId="S::mjansen01@lentiz.nl::3fca7908-362d-4ed7-acf9-bb4b985f55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0E8FB-E133-4CB4-8332-D8D3CE358EFB}" v="346" dt="2021-11-11T18:10:56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que Jansen" userId="3fca7908-362d-4ed7-acf9-bb4b985f55be" providerId="ADAL" clId="{935AEC0D-F7F4-4F23-A6CC-AFADBB2A3605}"/>
    <pc:docChg chg="custSel addSld modSld">
      <pc:chgData name="Monique Jansen" userId="3fca7908-362d-4ed7-acf9-bb4b985f55be" providerId="ADAL" clId="{935AEC0D-F7F4-4F23-A6CC-AFADBB2A3605}" dt="2021-11-08T11:43:11.828" v="98" actId="122"/>
      <pc:docMkLst>
        <pc:docMk/>
      </pc:docMkLst>
      <pc:sldChg chg="addSp delSp modSp">
        <pc:chgData name="Monique Jansen" userId="3fca7908-362d-4ed7-acf9-bb4b985f55be" providerId="ADAL" clId="{935AEC0D-F7F4-4F23-A6CC-AFADBB2A3605}" dt="2021-11-08T11:31:40.643" v="18" actId="14100"/>
        <pc:sldMkLst>
          <pc:docMk/>
          <pc:sldMk cId="1734472429" sldId="265"/>
        </pc:sldMkLst>
        <pc:spChg chg="mod">
          <ac:chgData name="Monique Jansen" userId="3fca7908-362d-4ed7-acf9-bb4b985f55be" providerId="ADAL" clId="{935AEC0D-F7F4-4F23-A6CC-AFADBB2A3605}" dt="2021-11-08T11:31:29.034" v="15" actId="14100"/>
          <ac:spMkLst>
            <pc:docMk/>
            <pc:sldMk cId="1734472429" sldId="265"/>
            <ac:spMk id="7" creationId="{3ED6B8F5-1F0E-4F29-8269-8BC7A5684893}"/>
          </ac:spMkLst>
        </pc:spChg>
        <pc:picChg chg="del">
          <ac:chgData name="Monique Jansen" userId="3fca7908-362d-4ed7-acf9-bb4b985f55be" providerId="ADAL" clId="{935AEC0D-F7F4-4F23-A6CC-AFADBB2A3605}" dt="2021-11-08T11:27:32.404" v="0" actId="478"/>
          <ac:picMkLst>
            <pc:docMk/>
            <pc:sldMk cId="1734472429" sldId="265"/>
            <ac:picMk id="6" creationId="{46293F77-FB2E-485B-B295-C1E4CFC44049}"/>
          </ac:picMkLst>
        </pc:picChg>
        <pc:picChg chg="mod">
          <ac:chgData name="Monique Jansen" userId="3fca7908-362d-4ed7-acf9-bb4b985f55be" providerId="ADAL" clId="{935AEC0D-F7F4-4F23-A6CC-AFADBB2A3605}" dt="2021-11-08T11:31:33.295" v="16" actId="1076"/>
          <ac:picMkLst>
            <pc:docMk/>
            <pc:sldMk cId="1734472429" sldId="265"/>
            <ac:picMk id="8" creationId="{0BB0382E-2942-4E84-A0BC-011F1E17B46F}"/>
          </ac:picMkLst>
        </pc:picChg>
        <pc:picChg chg="add mod">
          <ac:chgData name="Monique Jansen" userId="3fca7908-362d-4ed7-acf9-bb4b985f55be" providerId="ADAL" clId="{935AEC0D-F7F4-4F23-A6CC-AFADBB2A3605}" dt="2021-11-08T11:31:40.643" v="18" actId="14100"/>
          <ac:picMkLst>
            <pc:docMk/>
            <pc:sldMk cId="1734472429" sldId="265"/>
            <ac:picMk id="10" creationId="{DB0F3314-E883-458F-BA0F-78C2761F0307}"/>
          </ac:picMkLst>
        </pc:picChg>
      </pc:sldChg>
      <pc:sldChg chg="addSp delSp modSp add">
        <pc:chgData name="Monique Jansen" userId="3fca7908-362d-4ed7-acf9-bb4b985f55be" providerId="ADAL" clId="{935AEC0D-F7F4-4F23-A6CC-AFADBB2A3605}" dt="2021-11-08T11:43:11.828" v="98" actId="122"/>
        <pc:sldMkLst>
          <pc:docMk/>
          <pc:sldMk cId="2023238973" sldId="273"/>
        </pc:sldMkLst>
        <pc:spChg chg="add mod">
          <ac:chgData name="Monique Jansen" userId="3fca7908-362d-4ed7-acf9-bb4b985f55be" providerId="ADAL" clId="{935AEC0D-F7F4-4F23-A6CC-AFADBB2A3605}" dt="2021-11-08T11:43:11.828" v="98" actId="122"/>
          <ac:spMkLst>
            <pc:docMk/>
            <pc:sldMk cId="2023238973" sldId="273"/>
            <ac:spMk id="7" creationId="{1025AA0F-8748-4672-A521-65B6A0D2409E}"/>
          </ac:spMkLst>
        </pc:spChg>
        <pc:graphicFrameChg chg="add del mod">
          <ac:chgData name="Monique Jansen" userId="3fca7908-362d-4ed7-acf9-bb4b985f55be" providerId="ADAL" clId="{935AEC0D-F7F4-4F23-A6CC-AFADBB2A3605}" dt="2021-11-08T11:35:26.837" v="26" actId="478"/>
          <ac:graphicFrameMkLst>
            <pc:docMk/>
            <pc:sldMk cId="2023238973" sldId="273"/>
            <ac:graphicFrameMk id="2" creationId="{A7FFA7A3-3FC5-4275-AE32-BFD97C5316F3}"/>
          </ac:graphicFrameMkLst>
        </pc:graphicFrameChg>
        <pc:picChg chg="add mod">
          <ac:chgData name="Monique Jansen" userId="3fca7908-362d-4ed7-acf9-bb4b985f55be" providerId="ADAL" clId="{935AEC0D-F7F4-4F23-A6CC-AFADBB2A3605}" dt="2021-11-08T11:39:46.284" v="41" actId="1076"/>
          <ac:picMkLst>
            <pc:docMk/>
            <pc:sldMk cId="2023238973" sldId="273"/>
            <ac:picMk id="3" creationId="{5C05747B-B703-40EA-A064-A7D65A796BB5}"/>
          </ac:picMkLst>
        </pc:picChg>
        <pc:picChg chg="add mod">
          <ac:chgData name="Monique Jansen" userId="3fca7908-362d-4ed7-acf9-bb4b985f55be" providerId="ADAL" clId="{935AEC0D-F7F4-4F23-A6CC-AFADBB2A3605}" dt="2021-11-08T11:39:44.349" v="40" actId="1076"/>
          <ac:picMkLst>
            <pc:docMk/>
            <pc:sldMk cId="2023238973" sldId="273"/>
            <ac:picMk id="4" creationId="{86A0107D-5AC7-438C-BB84-2D886DC4A714}"/>
          </ac:picMkLst>
        </pc:picChg>
        <pc:picChg chg="add mod">
          <ac:chgData name="Monique Jansen" userId="3fca7908-362d-4ed7-acf9-bb4b985f55be" providerId="ADAL" clId="{935AEC0D-F7F4-4F23-A6CC-AFADBB2A3605}" dt="2021-11-08T11:39:48.308" v="42" actId="1076"/>
          <ac:picMkLst>
            <pc:docMk/>
            <pc:sldMk cId="2023238973" sldId="273"/>
            <ac:picMk id="5" creationId="{2815CAC5-2CD5-428A-9A0E-58B9D194D1E0}"/>
          </ac:picMkLst>
        </pc:picChg>
        <pc:picChg chg="add mod">
          <ac:chgData name="Monique Jansen" userId="3fca7908-362d-4ed7-acf9-bb4b985f55be" providerId="ADAL" clId="{935AEC0D-F7F4-4F23-A6CC-AFADBB2A3605}" dt="2021-11-08T11:41:30.890" v="45" actId="14100"/>
          <ac:picMkLst>
            <pc:docMk/>
            <pc:sldMk cId="2023238973" sldId="273"/>
            <ac:picMk id="6" creationId="{BE385A43-753E-4917-936B-0261F1FA71D8}"/>
          </ac:picMkLst>
        </pc:picChg>
      </pc:sldChg>
    </pc:docChg>
  </pc:docChgLst>
  <pc:docChgLst>
    <pc:chgData name="Monique Jansen" userId="3fca7908-362d-4ed7-acf9-bb4b985f55be" providerId="ADAL" clId="{3B50E8FB-E133-4CB4-8332-D8D3CE358EFB}"/>
    <pc:docChg chg="addSld modSld sldOrd">
      <pc:chgData name="Monique Jansen" userId="3fca7908-362d-4ed7-acf9-bb4b985f55be" providerId="ADAL" clId="{3B50E8FB-E133-4CB4-8332-D8D3CE358EFB}" dt="2021-11-11T18:10:56.680" v="245" actId="1076"/>
      <pc:docMkLst>
        <pc:docMk/>
      </pc:docMkLst>
      <pc:sldChg chg="addSp modSp addCm modCm">
        <pc:chgData name="Monique Jansen" userId="3fca7908-362d-4ed7-acf9-bb4b985f55be" providerId="ADAL" clId="{3B50E8FB-E133-4CB4-8332-D8D3CE358EFB}" dt="2021-11-11T18:10:56.680" v="245" actId="1076"/>
        <pc:sldMkLst>
          <pc:docMk/>
          <pc:sldMk cId="3268667457" sldId="256"/>
        </pc:sldMkLst>
        <pc:spChg chg="add mod">
          <ac:chgData name="Monique Jansen" userId="3fca7908-362d-4ed7-acf9-bb4b985f55be" providerId="ADAL" clId="{3B50E8FB-E133-4CB4-8332-D8D3CE358EFB}" dt="2021-11-11T18:10:56.680" v="245" actId="1076"/>
          <ac:spMkLst>
            <pc:docMk/>
            <pc:sldMk cId="3268667457" sldId="256"/>
            <ac:spMk id="3" creationId="{097C5E68-31A8-4F21-962E-F5081661053B}"/>
          </ac:spMkLst>
        </pc:spChg>
      </pc:sldChg>
      <pc:sldChg chg="addSp modSp addCm modCm">
        <pc:chgData name="Monique Jansen" userId="3fca7908-362d-4ed7-acf9-bb4b985f55be" providerId="ADAL" clId="{3B50E8FB-E133-4CB4-8332-D8D3CE358EFB}" dt="2021-11-11T16:03:37.838" v="154"/>
        <pc:sldMkLst>
          <pc:docMk/>
          <pc:sldMk cId="475587447" sldId="257"/>
        </pc:sldMkLst>
        <pc:spChg chg="add mod">
          <ac:chgData name="Monique Jansen" userId="3fca7908-362d-4ed7-acf9-bb4b985f55be" providerId="ADAL" clId="{3B50E8FB-E133-4CB4-8332-D8D3CE358EFB}" dt="2021-11-11T16:01:23.050" v="146" actId="1076"/>
          <ac:spMkLst>
            <pc:docMk/>
            <pc:sldMk cId="475587447" sldId="257"/>
            <ac:spMk id="4" creationId="{D93D35B8-B68C-40DF-9F80-8C70C8F07CF9}"/>
          </ac:spMkLst>
        </pc:spChg>
        <pc:spChg chg="add mod">
          <ac:chgData name="Monique Jansen" userId="3fca7908-362d-4ed7-acf9-bb4b985f55be" providerId="ADAL" clId="{3B50E8FB-E133-4CB4-8332-D8D3CE358EFB}" dt="2021-11-11T16:01:11.889" v="145" actId="255"/>
          <ac:spMkLst>
            <pc:docMk/>
            <pc:sldMk cId="475587447" sldId="257"/>
            <ac:spMk id="10" creationId="{8279BB5A-BF5D-4D89-946E-6938333E20DF}"/>
          </ac:spMkLst>
        </pc:spChg>
      </pc:sldChg>
      <pc:sldChg chg="addCm modCm">
        <pc:chgData name="Monique Jansen" userId="3fca7908-362d-4ed7-acf9-bb4b985f55be" providerId="ADAL" clId="{3B50E8FB-E133-4CB4-8332-D8D3CE358EFB}" dt="2021-11-11T16:04:09.992" v="156"/>
        <pc:sldMkLst>
          <pc:docMk/>
          <pc:sldMk cId="2443218552" sldId="258"/>
        </pc:sldMkLst>
      </pc:sldChg>
      <pc:sldChg chg="addCm modCm">
        <pc:chgData name="Monique Jansen" userId="3fca7908-362d-4ed7-acf9-bb4b985f55be" providerId="ADAL" clId="{3B50E8FB-E133-4CB4-8332-D8D3CE358EFB}" dt="2021-11-11T16:04:42.572" v="158"/>
        <pc:sldMkLst>
          <pc:docMk/>
          <pc:sldMk cId="155746921" sldId="259"/>
        </pc:sldMkLst>
      </pc:sldChg>
      <pc:sldChg chg="addCm modCm">
        <pc:chgData name="Monique Jansen" userId="3fca7908-362d-4ed7-acf9-bb4b985f55be" providerId="ADAL" clId="{3B50E8FB-E133-4CB4-8332-D8D3CE358EFB}" dt="2021-11-11T16:05:00.029" v="160"/>
        <pc:sldMkLst>
          <pc:docMk/>
          <pc:sldMk cId="1644360818" sldId="262"/>
        </pc:sldMkLst>
      </pc:sldChg>
      <pc:sldChg chg="addCm modCm">
        <pc:chgData name="Monique Jansen" userId="3fca7908-362d-4ed7-acf9-bb4b985f55be" providerId="ADAL" clId="{3B50E8FB-E133-4CB4-8332-D8D3CE358EFB}" dt="2021-11-11T16:05:32.064" v="162"/>
        <pc:sldMkLst>
          <pc:docMk/>
          <pc:sldMk cId="2251495862" sldId="263"/>
        </pc:sldMkLst>
      </pc:sldChg>
      <pc:sldChg chg="modAnim addCm modCm">
        <pc:chgData name="Monique Jansen" userId="3fca7908-362d-4ed7-acf9-bb4b985f55be" providerId="ADAL" clId="{3B50E8FB-E133-4CB4-8332-D8D3CE358EFB}" dt="2021-11-11T17:57:14.252" v="216"/>
        <pc:sldMkLst>
          <pc:docMk/>
          <pc:sldMk cId="1495800711" sldId="264"/>
        </pc:sldMkLst>
      </pc:sldChg>
      <pc:sldChg chg="addCm modCm">
        <pc:chgData name="Monique Jansen" userId="3fca7908-362d-4ed7-acf9-bb4b985f55be" providerId="ADAL" clId="{3B50E8FB-E133-4CB4-8332-D8D3CE358EFB}" dt="2021-11-11T16:03:00.140" v="150"/>
        <pc:sldMkLst>
          <pc:docMk/>
          <pc:sldMk cId="207174336" sldId="270"/>
        </pc:sldMkLst>
      </pc:sldChg>
      <pc:sldChg chg="addCm modCm">
        <pc:chgData name="Monique Jansen" userId="3fca7908-362d-4ed7-acf9-bb4b985f55be" providerId="ADAL" clId="{3B50E8FB-E133-4CB4-8332-D8D3CE358EFB}" dt="2021-11-11T16:03:16.812" v="152"/>
        <pc:sldMkLst>
          <pc:docMk/>
          <pc:sldMk cId="298679070" sldId="271"/>
        </pc:sldMkLst>
      </pc:sldChg>
      <pc:sldChg chg="addSp modSp add ord">
        <pc:chgData name="Monique Jansen" userId="3fca7908-362d-4ed7-acf9-bb4b985f55be" providerId="ADAL" clId="{3B50E8FB-E133-4CB4-8332-D8D3CE358EFB}" dt="2021-11-11T16:21:20.021" v="204"/>
        <pc:sldMkLst>
          <pc:docMk/>
          <pc:sldMk cId="3117273267" sldId="274"/>
        </pc:sldMkLst>
        <pc:spChg chg="add mod">
          <ac:chgData name="Monique Jansen" userId="3fca7908-362d-4ed7-acf9-bb4b985f55be" providerId="ADAL" clId="{3B50E8FB-E133-4CB4-8332-D8D3CE358EFB}" dt="2021-11-11T16:17:06.044" v="203" actId="20577"/>
          <ac:spMkLst>
            <pc:docMk/>
            <pc:sldMk cId="3117273267" sldId="274"/>
            <ac:spMk id="2" creationId="{22929635-EA16-4757-9734-71A9078B92C7}"/>
          </ac:spMkLst>
        </pc:spChg>
        <pc:picChg chg="add mod">
          <ac:chgData name="Monique Jansen" userId="3fca7908-362d-4ed7-acf9-bb4b985f55be" providerId="ADAL" clId="{3B50E8FB-E133-4CB4-8332-D8D3CE358EFB}" dt="2021-11-11T16:16:27.513" v="182" actId="1076"/>
          <ac:picMkLst>
            <pc:docMk/>
            <pc:sldMk cId="3117273267" sldId="274"/>
            <ac:picMk id="3" creationId="{0151CA3B-B1C8-4DB7-A62D-5A60AD4B60A3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2:17.055" idx="1">
    <p:pos x="10" y="10"/>
    <p:text>Welkom.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2:35.346" idx="2">
    <p:pos x="10" y="10"/>
    <p:text>Het traject klas 4 en de rol van ouders en school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3:02.993" idx="3">
    <p:pos x="10" y="10"/>
    <p:text>De website en het nut ervan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3:19.974" idx="4">
    <p:pos x="10" y="10"/>
    <p:text>Hoe zit het ook alweer met de sectoren en opleidingen?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3:40.095" idx="5">
    <p:pos x="10" y="10"/>
    <p:text>Naar het MBO of de HAVO is verplicht.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4:14.263" idx="6">
    <p:pos x="10" y="10"/>
    <p:text>De niveaus en de doorstroom, , zie ook volgende dia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4:48.758" idx="7">
    <p:pos x="10" y="10"/>
    <p:text>De opleidingen van Lentiz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5:21.815" idx="8">
    <p:pos x="10" y="10"/>
    <p:text>We zijn nu bij verdiepen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7:05:36.112" idx="9">
    <p:pos x="10" y="10"/>
    <p:text>Aanmelden op de sites van de MBO opleidingen.</p:text>
    <p:extLst>
      <p:ext uri="{C676402C-5697-4E1C-873F-D02D1690AC5C}">
        <p15:threadingInfo xmlns:p15="http://schemas.microsoft.com/office/powerpoint/2012/main" timeZoneBias="-60"/>
      </p:ext>
    </p:extLst>
  </p:cm>
  <p:cm authorId="1" dt="2021-11-11T17:05:53.798" idx="10">
    <p:pos x="146" y="146"/>
    <p:text>indien gevraagd door mentor of decaan in laten vullen. DDD is bedoeld om de leerlingen een goede doorstart te geven en waar nodig extra ondersteuning te bieden. Soms warme overdracht.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BFC6-FBE3-4E7B-8951-E26D0DF37D1C}" type="datetimeFigureOut">
              <a:rPr lang="nl-NL"/>
              <a:t>11-11-2021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F88E0-5534-40A2-81CB-5103F532CB38}" type="slidenum">
              <a:rPr lang="nl-NL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F88E0-5534-40A2-81CB-5103F532CB38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37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F88E0-5534-40A2-81CB-5103F532CB38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9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F88E0-5534-40A2-81CB-5103F532CB38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80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F88E0-5534-40A2-81CB-5103F532CB38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52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F88E0-5534-40A2-81CB-5103F532CB38}" type="slidenum">
              <a:rPr lang="nl-NL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11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F88E0-5534-40A2-81CB-5103F532CB38}" type="slidenum">
              <a:rPr lang="nl-NL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83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04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12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45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97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1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3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87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86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7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99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75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31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50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07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74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D256-309C-46A6-82FA-27A38D80C3FB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EFDB37-508A-46D0-80C4-E1ED1176C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59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9.xml"/><Relationship Id="rId3" Type="http://schemas.openxmlformats.org/officeDocument/2006/relationships/hyperlink" Target="https://www.lobstage-lentizmaasland.nl/documenten/lob-klas-4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studeermeteenplan.n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s://www.rijksoverheid.nl/documenten/videos/2017/06/09/mbo-toelatingsrecht" TargetMode="External"/><Relationship Id="rId4" Type="http://schemas.openxmlformats.org/officeDocument/2006/relationships/hyperlink" Target="https://www.rocwb.nl/opleidingen/mbo/aanmelden-mb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k7X_i-DYxA" TargetMode="External"/><Relationship Id="rId6" Type="http://schemas.openxmlformats.org/officeDocument/2006/relationships/hyperlink" Target="http://www.lentiz.nl/vmbo-maasland/ouders/decaan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lobstage-lentizmaasland.nl/nieuws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www.bekijkjetoekomstnu.nl/dossier/lobbox/lobbox-vmbo/mbo-gids-202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borijnmond.nl/kalender/open-dag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kijkjetoekomstnu.nl/dossier/lobbox/lobbox-vmbo/bekijk-je-toekomst-nu-beurs-lessen" TargetMode="External"/><Relationship Id="rId2" Type="http://schemas.openxmlformats.org/officeDocument/2006/relationships/hyperlink" Target="https://www.studiekeuzebeurswest.nl/nl?utm_term=studiebeurs%20west&amp;utm_campaign=SKBM21-181021-BRANDED-BMM&amp;utm_source=adwords&amp;utm_medium=ppc&amp;hsa_acc=5769458614&amp;hsa_cam=14939923607&amp;hsa_grp=128478324876&amp;hsa_ad=552732518098&amp;hsa_src=g&amp;hsa_tgt=kwd-1434825252620&amp;hsa_kw=studiebeurs%20west&amp;hsa_mt=p&amp;hsa_net=adwords&amp;hsa_ver=3&amp;gclid=EAIaIQobChMIk4-y7M6I9AIVj7btCh17eQA2EAAYASAAEgLKOfD_Bw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gsMvVfgE-Tc" TargetMode="External"/><Relationship Id="rId7" Type="http://schemas.openxmlformats.org/officeDocument/2006/relationships/hyperlink" Target="https://www.youtube.com/user/bekijkjetoekomst" TargetMode="External"/><Relationship Id="rId2" Type="http://schemas.openxmlformats.org/officeDocument/2006/relationships/video" Target="https://www.youtube.com/embed/o2VHTYjuSd0" TargetMode="External"/><Relationship Id="rId1" Type="http://schemas.openxmlformats.org/officeDocument/2006/relationships/video" Target="https://www.youtube.com/embed/GuHWqegNSTI" TargetMode="Externa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4" Type="http://schemas.openxmlformats.org/officeDocument/2006/relationships/video" Target="https://www.youtube.com/embed/0tS3-o8pXx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obstage-lentizmaasland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hyperlink" Target="https://www.youtube.com/watch?v=M2-ucKyHgsU" TargetMode="External"/><Relationship Id="rId11" Type="http://schemas.openxmlformats.org/officeDocument/2006/relationships/comments" Target="../comments/comment4.xml"/><Relationship Id="rId5" Type="http://schemas.openxmlformats.org/officeDocument/2006/relationships/image" Target="../media/image5.emf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comments" Target="../comments/comment5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VHTYjuSd0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comments" Target="../comments/comment7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hyperlink" Target="https://www.s-bb.nl/feiten-en-cijfers/kans-op-stage-leerbaan-en-werk" TargetMode="External"/><Relationship Id="rId10" Type="http://schemas.openxmlformats.org/officeDocument/2006/relationships/comments" Target="../comments/comment8.xml"/><Relationship Id="rId4" Type="http://schemas.openxmlformats.org/officeDocument/2006/relationships/image" Target="../media/image21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2DA56-A175-4C68-A6D6-AEC6AAAA9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735" y="1476374"/>
            <a:ext cx="9221215" cy="1087656"/>
          </a:xfrm>
        </p:spPr>
        <p:txBody>
          <a:bodyPr>
            <a:normAutofit fontScale="90000"/>
          </a:bodyPr>
          <a:lstStyle/>
          <a:p>
            <a:pPr algn="l"/>
            <a:r>
              <a:rPr lang="nl-NL" sz="4800" dirty="0"/>
              <a:t>Informatieavond studiekeuze klas 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1ADBDB-53C2-47FB-85C6-DEB6521C17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402865"/>
            <a:ext cx="7625162" cy="14735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6819769-4A0C-4399-85DA-EA8B336A6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60" y="2679503"/>
            <a:ext cx="3662363" cy="377563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97C5E68-31A8-4F21-962E-F5081661053B}"/>
              </a:ext>
            </a:extLst>
          </p:cNvPr>
          <p:cNvSpPr txBox="1"/>
          <p:nvPr/>
        </p:nvSpPr>
        <p:spPr>
          <a:xfrm>
            <a:off x="4098036" y="6339775"/>
            <a:ext cx="399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/>
                </a:solidFill>
              </a:rPr>
              <a:t>Monique Jansen, Decaan</a:t>
            </a:r>
          </a:p>
        </p:txBody>
      </p:sp>
    </p:spTree>
    <p:extLst>
      <p:ext uri="{BB962C8B-B14F-4D97-AF65-F5344CB8AC3E}">
        <p14:creationId xmlns:p14="http://schemas.microsoft.com/office/powerpoint/2010/main" val="326866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1F03B-567E-4746-8ADD-7EFF495C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2" y="0"/>
            <a:ext cx="8596668" cy="710214"/>
          </a:xfrm>
        </p:spPr>
        <p:txBody>
          <a:bodyPr/>
          <a:lstStyle/>
          <a:p>
            <a:r>
              <a:rPr lang="nl-NL" dirty="0"/>
              <a:t>Aanmelden bij het Mbo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C1A96EE-C41B-4714-871C-ADF1DE259283}"/>
              </a:ext>
            </a:extLst>
          </p:cNvPr>
          <p:cNvSpPr/>
          <p:nvPr/>
        </p:nvSpPr>
        <p:spPr>
          <a:xfrm>
            <a:off x="1" y="807868"/>
            <a:ext cx="4141176" cy="53809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u="sng" dirty="0"/>
              <a:t>Keuze maken</a:t>
            </a:r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gesprek gaan met uw kind;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Steunen, stimuleren, aanmoedigen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Samen ervaringen opdoen: </a:t>
            </a:r>
            <a:br>
              <a:rPr lang="nl-NL" dirty="0"/>
            </a:br>
            <a:r>
              <a:rPr lang="nl-NL" dirty="0"/>
              <a:t>in gesprek, op bezoek enz.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meeloopdagen, proefstuderen, open dagen, studiebeurzen.  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Info via loopbaancentrum of informatiepunt MBO opleiding;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Info: </a:t>
            </a:r>
            <a:r>
              <a:rPr lang="nl-N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www.studeermeteenplan.nl</a:t>
            </a:r>
            <a:r>
              <a:rPr lang="nl-NL" dirty="0">
                <a:solidFill>
                  <a:srgbClr val="0070C0"/>
                </a:solidFill>
              </a:rPr>
              <a:t> 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Educatiemeter Steunpunt jongeren.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0EF46BA-2137-414B-A866-0A57DC21CCB6}"/>
              </a:ext>
            </a:extLst>
          </p:cNvPr>
          <p:cNvSpPr/>
          <p:nvPr/>
        </p:nvSpPr>
        <p:spPr>
          <a:xfrm>
            <a:off x="4071892" y="807867"/>
            <a:ext cx="4048216" cy="5380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nl-NL" u="sng" dirty="0"/>
          </a:p>
          <a:p>
            <a:endParaRPr lang="nl-NL" sz="800" u="sng" dirty="0"/>
          </a:p>
          <a:p>
            <a:r>
              <a:rPr lang="nl-NL" u="sng" dirty="0"/>
              <a:t>Aanmelden bij het Mbo</a:t>
            </a:r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Verdiepen in vooropleidingseisen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LOB CV </a:t>
            </a:r>
            <a:r>
              <a:rPr lang="nl-NL" dirty="0">
                <a:hlinkClick r:id="rId3"/>
              </a:rPr>
              <a:t>(Link)</a:t>
            </a:r>
            <a:br>
              <a:rPr lang="nl-NL" dirty="0">
                <a:hlinkClick r:id="rId3"/>
              </a:rPr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Inschrijven op de website of op de open dag (per school verschillend)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Wees er op tijd bij met opleidingen met een </a:t>
            </a:r>
            <a:r>
              <a:rPr lang="nl-NL" b="1" u="sng" dirty="0" err="1"/>
              <a:t>numerus</a:t>
            </a:r>
            <a:r>
              <a:rPr lang="nl-NL" b="1" u="sng" dirty="0"/>
              <a:t> fixus</a:t>
            </a:r>
            <a:r>
              <a:rPr lang="nl-NL" dirty="0"/>
              <a:t> (weinig aanbod); 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Deelname aan verplichte intakeactiviteiten, kennismakingsbijeenkomsten of voorlichtingen;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Documenten aanleveren;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Zorg dat het </a:t>
            </a:r>
            <a:r>
              <a:rPr lang="nl-NL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DDD</a:t>
            </a:r>
            <a:r>
              <a:rPr lang="nl-NL" dirty="0"/>
              <a:t> in orde is.</a:t>
            </a:r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AEDF09-E466-4481-B898-31273E6F8E2A}"/>
              </a:ext>
            </a:extLst>
          </p:cNvPr>
          <p:cNvSpPr/>
          <p:nvPr/>
        </p:nvSpPr>
        <p:spPr>
          <a:xfrm>
            <a:off x="8143783" y="807868"/>
            <a:ext cx="4048216" cy="5380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Toelatingsrecht</a:t>
            </a:r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Leerlingen die voldoen aan de eisen en zich voor 1 april aanmelden móeten aangenomen worden. Er zijn uitzonderingen.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Numerus</a:t>
            </a:r>
            <a:r>
              <a:rPr lang="nl-NL" dirty="0"/>
              <a:t> fixus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Aanvullende eisen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Leerlingen hebben het recht op een </a:t>
            </a:r>
            <a:r>
              <a:rPr lang="nl-NL" u="sng" dirty="0"/>
              <a:t>niet-bindend</a:t>
            </a:r>
            <a:r>
              <a:rPr lang="nl-NL" dirty="0"/>
              <a:t> studieadvies: de school adviseert de leerling wel of niet voor de opleiding te kiezen. 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het 1</a:t>
            </a:r>
            <a:r>
              <a:rPr lang="nl-NL" baseline="30000" dirty="0"/>
              <a:t>e</a:t>
            </a:r>
            <a:r>
              <a:rPr lang="nl-NL" dirty="0"/>
              <a:t> jaar van het Mbo geeft de school een </a:t>
            </a:r>
            <a:r>
              <a:rPr lang="nl-NL" u="sng" dirty="0"/>
              <a:t>bindend </a:t>
            </a:r>
            <a:r>
              <a:rPr lang="nl-NL" dirty="0"/>
              <a:t>studieadvies: doorgaan of stoppen met de opleiding.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C88D16-7366-485C-908A-1B4867F0D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3843" y="0"/>
            <a:ext cx="1138155" cy="80786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ADC7C4-F726-4BE8-8C80-712CFF10A99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40" y="6286500"/>
            <a:ext cx="2981960" cy="5715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27BDE52-0B2B-4FD6-B824-B6C20A7427C6}"/>
              </a:ext>
            </a:extLst>
          </p:cNvPr>
          <p:cNvSpPr/>
          <p:nvPr/>
        </p:nvSpPr>
        <p:spPr>
          <a:xfrm>
            <a:off x="1191087" y="6286498"/>
            <a:ext cx="2725445" cy="478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 april 2020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CEF063A-9905-4593-8927-6BE6D9F8E796}"/>
              </a:ext>
            </a:extLst>
          </p:cNvPr>
          <p:cNvSpPr/>
          <p:nvPr/>
        </p:nvSpPr>
        <p:spPr>
          <a:xfrm>
            <a:off x="4465469" y="6286499"/>
            <a:ext cx="4122198" cy="478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Houdt de decaan op de hoogte</a:t>
            </a:r>
          </a:p>
        </p:txBody>
      </p:sp>
    </p:spTree>
    <p:extLst>
      <p:ext uri="{BB962C8B-B14F-4D97-AF65-F5344CB8AC3E}">
        <p14:creationId xmlns:p14="http://schemas.microsoft.com/office/powerpoint/2010/main" val="149580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65C68-A19C-4CC3-975A-CA417F1F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72" y="97655"/>
            <a:ext cx="8596668" cy="772357"/>
          </a:xfrm>
        </p:spPr>
        <p:txBody>
          <a:bodyPr/>
          <a:lstStyle/>
          <a:p>
            <a:r>
              <a:rPr lang="nl-NL" dirty="0"/>
              <a:t>En verder…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FBAE1F-8261-49C7-8E0D-2C64355EA2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40" y="6286500"/>
            <a:ext cx="2981960" cy="5715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C8C1AE4-D389-4EAF-AB2A-2EB67AABFCF2}"/>
              </a:ext>
            </a:extLst>
          </p:cNvPr>
          <p:cNvSpPr/>
          <p:nvPr/>
        </p:nvSpPr>
        <p:spPr>
          <a:xfrm>
            <a:off x="41429" y="1074198"/>
            <a:ext cx="5894772" cy="2166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b="1" dirty="0"/>
              <a:t>Hulp nodig? </a:t>
            </a:r>
          </a:p>
          <a:p>
            <a:endParaRPr lang="nl-NL" dirty="0"/>
          </a:p>
          <a:p>
            <a:r>
              <a:rPr lang="nl-NL" dirty="0"/>
              <a:t>Decaan inschakelen: </a:t>
            </a:r>
            <a:r>
              <a:rPr lang="nl-NL" dirty="0">
                <a:solidFill>
                  <a:srgbClr val="0070C0"/>
                </a:solidFill>
              </a:rPr>
              <a:t>mjansen01@lentiz.nl*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Educatiemeter steunpunt jongeren (via decaan)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Loopbaancentrum / informatiepunt Mbo (zie websites)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1B2B118-B413-483E-AA6C-2ACC0FAD2C7A}"/>
              </a:ext>
            </a:extLst>
          </p:cNvPr>
          <p:cNvSpPr/>
          <p:nvPr/>
        </p:nvSpPr>
        <p:spPr>
          <a:xfrm>
            <a:off x="6255799" y="758889"/>
            <a:ext cx="5894772" cy="55276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b="1" dirty="0"/>
              <a:t>Doen: Aanmelden voor 1 april 2022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Aanmelden via website Mbo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Documenten aanleveren (DDD, cijferlijst enz.)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Intake-test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Intakegesprek / studiekeuze gesprek 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Deelname aan verplichte activiteiten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Aanleveren extra opdrachten e.d. 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Inschrijving in de gaten 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De inschrijving is compleet als de school de inschrijving heeft bevestigd, het diploma is aangeleverd en de overeenkomst is getekend. </a:t>
            </a: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ED6B8F5-1F0E-4F29-8269-8BC7A5684893}"/>
              </a:ext>
            </a:extLst>
          </p:cNvPr>
          <p:cNvSpPr/>
          <p:nvPr/>
        </p:nvSpPr>
        <p:spPr>
          <a:xfrm>
            <a:off x="5949462" y="6362773"/>
            <a:ext cx="1049215" cy="479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video</a:t>
            </a:r>
          </a:p>
        </p:txBody>
      </p:sp>
      <p:pic>
        <p:nvPicPr>
          <p:cNvPr id="8" name="Graphic 7" descr="Pijl: lichte curve">
            <a:extLst>
              <a:ext uri="{FF2B5EF4-FFF2-40B4-BE49-F238E27FC236}">
                <a16:creationId xmlns:a16="http://schemas.microsoft.com/office/drawing/2014/main" id="{0BB0382E-2942-4E84-A0BC-011F1E17B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955767">
            <a:off x="5831439" y="5828410"/>
            <a:ext cx="977137" cy="71308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BB8CF59-459D-440F-A191-FA760117C145}"/>
              </a:ext>
            </a:extLst>
          </p:cNvPr>
          <p:cNvSpPr/>
          <p:nvPr/>
        </p:nvSpPr>
        <p:spPr>
          <a:xfrm>
            <a:off x="3711104" y="243606"/>
            <a:ext cx="586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http://www.lentiz.nl/vmbo-maasland/ouders/decaan</a:t>
            </a:r>
            <a:r>
              <a:rPr lang="nl-NL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" name="Onlinemedia 9">
            <a:hlinkClick r:id="" action="ppaction://media"/>
            <a:extLst>
              <a:ext uri="{FF2B5EF4-FFF2-40B4-BE49-F238E27FC236}">
                <a16:creationId xmlns:a16="http://schemas.microsoft.com/office/drawing/2014/main" id="{DB0F3314-E883-458F-BA0F-78C2761F03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3043" y="3305908"/>
            <a:ext cx="5881754" cy="33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2929635-EA16-4757-9734-71A9078B92C7}"/>
              </a:ext>
            </a:extLst>
          </p:cNvPr>
          <p:cNvSpPr txBox="1"/>
          <p:nvPr/>
        </p:nvSpPr>
        <p:spPr>
          <a:xfrm>
            <a:off x="777240" y="374904"/>
            <a:ext cx="778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2"/>
                </a:solidFill>
              </a:rPr>
              <a:t>Het LOB CV (waarom? Waarvoor?)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51CA3B-B1C8-4DB7-A62D-5A60AD4B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432"/>
            <a:ext cx="12192000" cy="55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22A52-B804-4F55-840C-DEA9102B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17" y="155757"/>
            <a:ext cx="6664957" cy="958772"/>
          </a:xfrm>
        </p:spPr>
        <p:txBody>
          <a:bodyPr>
            <a:normAutofit/>
          </a:bodyPr>
          <a:lstStyle/>
          <a:p>
            <a:r>
              <a:rPr lang="nl-NL" dirty="0"/>
              <a:t>Mbo’s Open dagen &amp; MBO gids</a:t>
            </a:r>
          </a:p>
        </p:txBody>
      </p:sp>
      <p:sp>
        <p:nvSpPr>
          <p:cNvPr id="7" name="Rechthoek 6">
            <a:hlinkClick r:id="rId3"/>
            <a:extLst>
              <a:ext uri="{FF2B5EF4-FFF2-40B4-BE49-F238E27FC236}">
                <a16:creationId xmlns:a16="http://schemas.microsoft.com/office/drawing/2014/main" id="{7A66F548-DFD8-428B-AE95-0ACA8E0E4B8F}"/>
              </a:ext>
            </a:extLst>
          </p:cNvPr>
          <p:cNvSpPr/>
          <p:nvPr/>
        </p:nvSpPr>
        <p:spPr>
          <a:xfrm>
            <a:off x="4678314" y="879677"/>
            <a:ext cx="2360661" cy="504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 site LOB-stage Maasland</a:t>
            </a:r>
          </a:p>
        </p:txBody>
      </p:sp>
      <p:sp>
        <p:nvSpPr>
          <p:cNvPr id="8" name="Rechthoek 7">
            <a:hlinkClick r:id="rId4"/>
            <a:extLst>
              <a:ext uri="{FF2B5EF4-FFF2-40B4-BE49-F238E27FC236}">
                <a16:creationId xmlns:a16="http://schemas.microsoft.com/office/drawing/2014/main" id="{EAD9D88F-3189-4117-84F4-D1CB48738258}"/>
              </a:ext>
            </a:extLst>
          </p:cNvPr>
          <p:cNvSpPr/>
          <p:nvPr/>
        </p:nvSpPr>
        <p:spPr>
          <a:xfrm>
            <a:off x="2401341" y="6186918"/>
            <a:ext cx="4740964" cy="504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Link naar ‘bekijk je toekomst nu’ MBO gids</a:t>
            </a:r>
          </a:p>
        </p:txBody>
      </p:sp>
      <p:pic>
        <p:nvPicPr>
          <p:cNvPr id="9" name="Graphic 8" descr="Pijl: lichte curve">
            <a:extLst>
              <a:ext uri="{FF2B5EF4-FFF2-40B4-BE49-F238E27FC236}">
                <a16:creationId xmlns:a16="http://schemas.microsoft.com/office/drawing/2014/main" id="{1068BB43-6D46-4E93-94DB-74E7BC7EB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4515">
            <a:off x="5906501" y="1617392"/>
            <a:ext cx="1445761" cy="556020"/>
          </a:xfrm>
          <a:prstGeom prst="rect">
            <a:avLst/>
          </a:prstGeom>
        </p:spPr>
      </p:pic>
      <p:pic>
        <p:nvPicPr>
          <p:cNvPr id="10" name="Graphic 9" descr="Pijl: lichte curve">
            <a:extLst>
              <a:ext uri="{FF2B5EF4-FFF2-40B4-BE49-F238E27FC236}">
                <a16:creationId xmlns:a16="http://schemas.microsoft.com/office/drawing/2014/main" id="{0DE26ED2-6B9B-4328-80AC-EC338AC29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743362">
            <a:off x="5695885" y="5229753"/>
            <a:ext cx="1467383" cy="7336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12965D-3667-48B8-AE4F-3B738AC33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634" y="4934"/>
            <a:ext cx="4844294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311731-1945-4B8D-8321-768FF38AE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474" y="1568996"/>
            <a:ext cx="4067441" cy="41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1FFDE-FC4D-438C-9997-7E0D0563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23" y="0"/>
            <a:ext cx="8596668" cy="923278"/>
          </a:xfrm>
        </p:spPr>
        <p:txBody>
          <a:bodyPr/>
          <a:lstStyle/>
          <a:p>
            <a:r>
              <a:rPr lang="nl-NL"/>
              <a:t>Mbo’s regio Rotterdam Rijnmond</a:t>
            </a:r>
            <a:endParaRPr lang="nl-NL" dirty="0"/>
          </a:p>
        </p:txBody>
      </p:sp>
      <p:sp>
        <p:nvSpPr>
          <p:cNvPr id="26" name="Rechthoek 25">
            <a:hlinkClick r:id="rId3"/>
            <a:extLst>
              <a:ext uri="{FF2B5EF4-FFF2-40B4-BE49-F238E27FC236}">
                <a16:creationId xmlns:a16="http://schemas.microsoft.com/office/drawing/2014/main" id="{186FB5F5-ED77-42B3-B310-00BDEB8338CD}"/>
              </a:ext>
            </a:extLst>
          </p:cNvPr>
          <p:cNvSpPr/>
          <p:nvPr/>
        </p:nvSpPr>
        <p:spPr>
          <a:xfrm rot="479789">
            <a:off x="7388106" y="3578964"/>
            <a:ext cx="2605950" cy="504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Link naar de poster</a:t>
            </a:r>
          </a:p>
        </p:txBody>
      </p:sp>
      <p:pic>
        <p:nvPicPr>
          <p:cNvPr id="28" name="Graphic 27" descr="Pijl: lichte curve">
            <a:extLst>
              <a:ext uri="{FF2B5EF4-FFF2-40B4-BE49-F238E27FC236}">
                <a16:creationId xmlns:a16="http://schemas.microsoft.com/office/drawing/2014/main" id="{AC62ED36-9BA1-4CFC-9FE5-5F22D3837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740723">
            <a:off x="7664681" y="2723670"/>
            <a:ext cx="1467383" cy="7336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74B711B-5BE4-44B5-9247-B89F0ECAF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174" y="604218"/>
            <a:ext cx="5751841" cy="61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6539DBC-FDFA-4BD0-A1CD-FC8DA6CD6AA8}"/>
              </a:ext>
            </a:extLst>
          </p:cNvPr>
          <p:cNvSpPr txBox="1"/>
          <p:nvPr/>
        </p:nvSpPr>
        <p:spPr>
          <a:xfrm>
            <a:off x="261020" y="628233"/>
            <a:ext cx="6787480" cy="484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</a:p>
          <a:p>
            <a:pPr algn="ctr"/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16 november:		Bezoek aan MBO Westland met school</a:t>
            </a:r>
          </a:p>
          <a:p>
            <a:pPr>
              <a:lnSpc>
                <a:spcPct val="150000"/>
              </a:lnSpc>
            </a:pPr>
            <a:r>
              <a:rPr lang="nl-NL" dirty="0"/>
              <a:t>9 december:			Voorlichtingsmiddag Lentiz Maasland 						voor leerlingen</a:t>
            </a:r>
          </a:p>
          <a:p>
            <a:pPr>
              <a:lnSpc>
                <a:spcPct val="150000"/>
              </a:lnSpc>
            </a:pPr>
            <a:r>
              <a:rPr lang="nl-NL" dirty="0"/>
              <a:t>					Voorlichtingenmarkt Lentiz Maasland 						leerlingen en ouders* (*ovb corona)</a:t>
            </a:r>
          </a:p>
          <a:p>
            <a:pPr>
              <a:lnSpc>
                <a:spcPct val="150000"/>
              </a:lnSpc>
            </a:pPr>
            <a:r>
              <a:rPr lang="nl-NL" dirty="0"/>
              <a:t>10 en 11 december: 	</a:t>
            </a:r>
            <a:r>
              <a:rPr lang="nl-NL" dirty="0">
                <a:hlinkClick r:id="rId2"/>
              </a:rPr>
              <a:t>Studiekeuzebeurs West</a:t>
            </a:r>
            <a:r>
              <a:rPr lang="nl-NL" dirty="0"/>
              <a:t> (niet met school)</a:t>
            </a:r>
          </a:p>
          <a:p>
            <a:pPr>
              <a:lnSpc>
                <a:spcPct val="150000"/>
              </a:lnSpc>
            </a:pPr>
            <a:r>
              <a:rPr lang="nl-NL" dirty="0"/>
              <a:t>13 en 14 december: 	</a:t>
            </a:r>
            <a:r>
              <a:rPr lang="nl-NL" dirty="0" err="1">
                <a:hlinkClick r:id="rId3"/>
              </a:rPr>
              <a:t>Bekijkjetoekomstnu</a:t>
            </a:r>
            <a:r>
              <a:rPr lang="nl-NL" dirty="0"/>
              <a:t> opleidingenbeurs.</a:t>
            </a:r>
          </a:p>
          <a:p>
            <a:pPr>
              <a:lnSpc>
                <a:spcPct val="150000"/>
              </a:lnSpc>
            </a:pPr>
            <a:r>
              <a:rPr lang="nl-NL" dirty="0"/>
              <a:t>1 april 2022:			Aanmelding MBO’s met toelatingsrecht.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DA6275-0C31-4E29-A267-76C21DFE4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217" y="0"/>
            <a:ext cx="477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0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>
            <a:hlinkClick r:id="" action="ppaction://media"/>
            <a:extLst>
              <a:ext uri="{FF2B5EF4-FFF2-40B4-BE49-F238E27FC236}">
                <a16:creationId xmlns:a16="http://schemas.microsoft.com/office/drawing/2014/main" id="{5C05747B-B703-40EA-A064-A7D65A796B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69191" y="1151792"/>
            <a:ext cx="4720492" cy="2655277"/>
          </a:xfrm>
          <a:prstGeom prst="rect">
            <a:avLst/>
          </a:prstGeom>
        </p:spPr>
      </p:pic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86A0107D-5AC7-438C-BB84-2D886DC4A71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69191" y="4000500"/>
            <a:ext cx="4720492" cy="2655277"/>
          </a:xfrm>
          <a:prstGeom prst="rect">
            <a:avLst/>
          </a:prstGeom>
        </p:spPr>
      </p:pic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2815CAC5-2CD5-428A-9A0E-58B9D194D1E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5601675" y="1151792"/>
            <a:ext cx="4720492" cy="2655277"/>
          </a:xfrm>
          <a:prstGeom prst="rect">
            <a:avLst/>
          </a:prstGeom>
        </p:spPr>
      </p:pic>
      <p:pic>
        <p:nvPicPr>
          <p:cNvPr id="6" name="Onlinemedia 5">
            <a:hlinkClick r:id="" action="ppaction://media"/>
            <a:extLst>
              <a:ext uri="{FF2B5EF4-FFF2-40B4-BE49-F238E27FC236}">
                <a16:creationId xmlns:a16="http://schemas.microsoft.com/office/drawing/2014/main" id="{BE385A43-753E-4917-936B-0261F1FA71D8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5601675" y="4000500"/>
            <a:ext cx="4720492" cy="265527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025AA0F-8748-4672-A521-65B6A0D2409E}"/>
              </a:ext>
            </a:extLst>
          </p:cNvPr>
          <p:cNvSpPr txBox="1"/>
          <p:nvPr/>
        </p:nvSpPr>
        <p:spPr>
          <a:xfrm>
            <a:off x="764931" y="149469"/>
            <a:ext cx="946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Video’s 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(videokanaal bekijk je toekomst nu)</a:t>
            </a: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3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A1DFF4-D681-4B78-944E-3B2459D55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3" r="18631" b="9091"/>
          <a:stretch/>
        </p:blipFill>
        <p:spPr>
          <a:xfrm>
            <a:off x="1490898" y="-8467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F98629-95D5-4D56-A1E1-D7729508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815" y="2897538"/>
            <a:ext cx="498792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8800" dirty="0" err="1"/>
              <a:t>Vragen</a:t>
            </a:r>
            <a:r>
              <a:rPr lang="en-US" sz="8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919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5122742-F498-49D9-870B-D966960E3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75" y="561975"/>
            <a:ext cx="8555450" cy="55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68A06-40C4-425A-BF0D-E570D56F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Website Lob stage Maasland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664FD264-F319-488E-9922-6C6DDF0A6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216879"/>
            <a:ext cx="9164842" cy="52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88CF5-517D-4660-A43D-FB1E77D3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0" y="0"/>
            <a:ext cx="8596668" cy="834501"/>
          </a:xfrm>
        </p:spPr>
        <p:txBody>
          <a:bodyPr/>
          <a:lstStyle/>
          <a:p>
            <a:r>
              <a:rPr lang="nl-NL" dirty="0"/>
              <a:t>Wat wil je later worden?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82107A-6BE0-4100-93E0-2ADA3368C3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40" y="6286500"/>
            <a:ext cx="2981960" cy="571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A139874-C693-436A-A1E6-9109D425C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90" y="802665"/>
            <a:ext cx="6833174" cy="6038091"/>
          </a:xfrm>
          <a:prstGeom prst="rect">
            <a:avLst/>
          </a:prstGeom>
        </p:spPr>
      </p:pic>
      <p:pic>
        <p:nvPicPr>
          <p:cNvPr id="25" name="Afbeelding 24">
            <a:hlinkClick r:id="rId6"/>
            <a:extLst>
              <a:ext uri="{FF2B5EF4-FFF2-40B4-BE49-F238E27FC236}">
                <a16:creationId xmlns:a16="http://schemas.microsoft.com/office/drawing/2014/main" id="{5B9BECA4-0BD6-419C-8049-FBC8449E6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820" y="5580790"/>
            <a:ext cx="2361469" cy="12400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BF8AC7-6295-45DB-B6B9-8F683FCA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20" y="-9003"/>
            <a:ext cx="5350180" cy="52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BC4751D2-A1C2-40C2-9A77-89F69E96D3AA}"/>
              </a:ext>
            </a:extLst>
          </p:cNvPr>
          <p:cNvSpPr/>
          <p:nvPr/>
        </p:nvSpPr>
        <p:spPr>
          <a:xfrm>
            <a:off x="10369117" y="5110273"/>
            <a:ext cx="1642369" cy="941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/>
              <a:t>Filmpje</a:t>
            </a:r>
            <a:r>
              <a:rPr lang="nl-NL" dirty="0"/>
              <a:t> </a:t>
            </a:r>
          </a:p>
        </p:txBody>
      </p:sp>
      <p:pic>
        <p:nvPicPr>
          <p:cNvPr id="29" name="Graphic 28" descr="Pijl: lichte curve">
            <a:extLst>
              <a:ext uri="{FF2B5EF4-FFF2-40B4-BE49-F238E27FC236}">
                <a16:creationId xmlns:a16="http://schemas.microsoft.com/office/drawing/2014/main" id="{CBD71A42-4B46-4976-82F1-D41F0BE17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313464">
            <a:off x="9183459" y="5485415"/>
            <a:ext cx="1434149" cy="71308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93D35B8-B68C-40DF-9F80-8C70C8F07CF9}"/>
              </a:ext>
            </a:extLst>
          </p:cNvPr>
          <p:cNvSpPr txBox="1"/>
          <p:nvPr/>
        </p:nvSpPr>
        <p:spPr>
          <a:xfrm>
            <a:off x="2268892" y="6063473"/>
            <a:ext cx="4457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Sport en bewegen, onderwijs en kinderen, verpleging, ouderen en gehandicaptenzorg, maatschappelijk werk, enz.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279BB5A-BF5D-4D89-946E-6938333E20DF}"/>
              </a:ext>
            </a:extLst>
          </p:cNvPr>
          <p:cNvSpPr txBox="1"/>
          <p:nvPr/>
        </p:nvSpPr>
        <p:spPr>
          <a:xfrm>
            <a:off x="2262141" y="5863406"/>
            <a:ext cx="445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Veva &amp; defensie, veiligheid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58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32AB5-B78C-406D-9268-37E39B12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89" y="0"/>
            <a:ext cx="8596668" cy="763480"/>
          </a:xfrm>
        </p:spPr>
        <p:txBody>
          <a:bodyPr/>
          <a:lstStyle/>
          <a:p>
            <a:r>
              <a:rPr lang="nl-NL" dirty="0"/>
              <a:t>Startkwalificatie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77E7D7-E59F-41E5-94E5-0DD77A1C94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40" y="6286500"/>
            <a:ext cx="2981960" cy="5715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6BB4955-9135-440A-BDE5-E170B7DACF93}"/>
              </a:ext>
            </a:extLst>
          </p:cNvPr>
          <p:cNvSpPr/>
          <p:nvPr/>
        </p:nvSpPr>
        <p:spPr>
          <a:xfrm>
            <a:off x="0" y="932154"/>
            <a:ext cx="7812350" cy="6045695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b="1" dirty="0"/>
              <a:t>Startkwalificatie</a:t>
            </a:r>
          </a:p>
          <a:p>
            <a:endParaRPr lang="nl-NL" sz="2000" b="1" dirty="0"/>
          </a:p>
          <a:p>
            <a:r>
              <a:rPr lang="nl-NL" sz="2000" dirty="0"/>
              <a:t>Een startkwalificatie is een diploma voor minimaal Havo, Vwo of Mbo (niveau 2 of hoger). </a:t>
            </a:r>
          </a:p>
          <a:p>
            <a:endParaRPr lang="nl-NL" sz="2000" dirty="0"/>
          </a:p>
          <a:p>
            <a:r>
              <a:rPr lang="nl-NL" sz="2000" dirty="0"/>
              <a:t>Jongeren tot 16 jaar hebben leerplicht. 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Er worden 12 volledige schooljaren gemaakt.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/>
              <a:t>Een jaar overslaan telt als volledig schooljaar.</a:t>
            </a:r>
          </a:p>
          <a:p>
            <a:endParaRPr lang="nl-NL" sz="2000" dirty="0"/>
          </a:p>
          <a:p>
            <a:r>
              <a:rPr lang="nl-NL" sz="2000" dirty="0"/>
              <a:t>Jongeren tussen de 16 – 18 jaar die nog geen startkwalificatie hebben, hebben kwalificatieplicht.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/>
              <a:t>Er kan BOL of BBL onderwijs gevolgd worden.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dirty="0"/>
              <a:t>De kwalificatieplicht is ingevoerd om schooluitval tegen te gaan en om de kansen van startende jongeren op de arbeidsmarkt te vergroten.  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94DC808-DDF1-4F1A-A0F0-47AC200ED436}"/>
              </a:ext>
            </a:extLst>
          </p:cNvPr>
          <p:cNvSpPr/>
          <p:nvPr/>
        </p:nvSpPr>
        <p:spPr>
          <a:xfrm>
            <a:off x="4910832" y="96827"/>
            <a:ext cx="7281168" cy="1083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/>
              <a:t>BOL = Beroeps Opleidende leerweg = volledig dagonderwijs</a:t>
            </a:r>
          </a:p>
          <a:p>
            <a:pPr algn="ctr"/>
            <a:r>
              <a:rPr lang="nl-NL" sz="2000" dirty="0"/>
              <a:t>BBL = Beroeps Begeleidende leerweg = werken en leren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467B2D-2F73-4C19-9C92-51A2E4679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137">
            <a:off x="8318166" y="2330843"/>
            <a:ext cx="3284401" cy="26537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2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FC7B4-0E03-4BE3-8C57-E46A3BC5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81235"/>
          </a:xfrm>
        </p:spPr>
        <p:txBody>
          <a:bodyPr/>
          <a:lstStyle/>
          <a:p>
            <a:r>
              <a:rPr lang="nl-NL" dirty="0"/>
              <a:t>Het MBO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EB1E167-158A-4584-B045-4C9AA31AE38B}"/>
              </a:ext>
            </a:extLst>
          </p:cNvPr>
          <p:cNvSpPr/>
          <p:nvPr/>
        </p:nvSpPr>
        <p:spPr>
          <a:xfrm>
            <a:off x="-1" y="710214"/>
            <a:ext cx="7466121" cy="488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/>
              <a:t>Het MBO heeft opleidingen op 4 niveaus.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9CDA6AF-0AFB-4926-9E20-6ECB0959F519}"/>
              </a:ext>
            </a:extLst>
          </p:cNvPr>
          <p:cNvSpPr/>
          <p:nvPr/>
        </p:nvSpPr>
        <p:spPr>
          <a:xfrm>
            <a:off x="-1" y="1311675"/>
            <a:ext cx="7466121" cy="2825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b="1" dirty="0"/>
              <a:t>De entreeopleiding</a:t>
            </a:r>
          </a:p>
          <a:p>
            <a:endParaRPr lang="nl-NL" sz="2000" b="1" dirty="0"/>
          </a:p>
          <a:p>
            <a:r>
              <a:rPr lang="nl-NL" sz="2000" dirty="0"/>
              <a:t>Bedoeld voor jongeren zonder een diploma van een vooropleiding. </a:t>
            </a:r>
          </a:p>
          <a:p>
            <a:r>
              <a:rPr lang="nl-NL" sz="2000" dirty="0"/>
              <a:t>Voorbereiding op arbeidsmarkt, of op doorstroming naar een mbo-2-opleiding. 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De opleiding duurt 1 jaar.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61A263-50D1-477D-BD4B-B6074DAB1F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40" y="6286500"/>
            <a:ext cx="2981960" cy="5715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86E391C-A47C-4C49-BB15-BC5DBE725697}"/>
              </a:ext>
            </a:extLst>
          </p:cNvPr>
          <p:cNvSpPr/>
          <p:nvPr/>
        </p:nvSpPr>
        <p:spPr>
          <a:xfrm>
            <a:off x="7617041" y="0"/>
            <a:ext cx="4574959" cy="6286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b="1" dirty="0"/>
              <a:t>De basisberoepsopleiding (niveau 2)</a:t>
            </a:r>
            <a:br>
              <a:rPr lang="nl-NL" sz="2000" b="1" dirty="0"/>
            </a:b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1 tot 2 jaar.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BB leerlingen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De vakopleiding (niveau 3)</a:t>
            </a:r>
            <a:br>
              <a:rPr lang="nl-NL" sz="2000" b="1" dirty="0"/>
            </a:b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 tot 3 jaar.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KB leerlingen (soms ook BB)</a:t>
            </a:r>
            <a:br>
              <a:rPr lang="nl-NL" sz="2000" dirty="0"/>
            </a:br>
            <a:endParaRPr lang="nl-NL" sz="2000" dirty="0"/>
          </a:p>
          <a:p>
            <a:endParaRPr lang="nl-NL" sz="2000" b="1" dirty="0"/>
          </a:p>
          <a:p>
            <a:r>
              <a:rPr lang="nl-NL" sz="2000" b="1" dirty="0"/>
              <a:t>De middenkaderopleiding</a:t>
            </a:r>
            <a:br>
              <a:rPr lang="nl-NL" sz="2000" b="1" dirty="0"/>
            </a:br>
            <a:r>
              <a:rPr lang="nl-NL" sz="2000" b="1" dirty="0"/>
              <a:t>(niveau 4)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3 of 4 jaar.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KB, GT/GL leerlingen Doorstroom Hbo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TL: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E249D3C-20F5-4E10-8943-1A0237BAA00F}"/>
              </a:ext>
            </a:extLst>
          </p:cNvPr>
          <p:cNvSpPr/>
          <p:nvPr/>
        </p:nvSpPr>
        <p:spPr>
          <a:xfrm>
            <a:off x="-1" y="4250184"/>
            <a:ext cx="7466121" cy="26078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nl-NL" sz="2000" b="1" i="1" dirty="0" err="1"/>
              <a:t>Roc’s</a:t>
            </a:r>
            <a:r>
              <a:rPr lang="nl-NL" sz="2000" b="1" i="1" dirty="0"/>
              <a:t> </a:t>
            </a:r>
            <a:r>
              <a:rPr lang="nl-NL" sz="2000" i="1" dirty="0"/>
              <a:t>hebben een breed </a:t>
            </a:r>
            <a:r>
              <a:rPr lang="nl-NL" sz="2000" i="1" dirty="0" err="1"/>
              <a:t>opleidingenaanbod</a:t>
            </a:r>
            <a:r>
              <a:rPr lang="nl-NL" sz="2000" i="1" dirty="0"/>
              <a:t> voor</a:t>
            </a:r>
            <a:r>
              <a:rPr lang="nl-NL" sz="2400" i="1" dirty="0"/>
              <a:t> </a:t>
            </a:r>
            <a:r>
              <a:rPr lang="nl-NL" sz="2000" i="1" dirty="0"/>
              <a:t>verschillende beroepssectoren.</a:t>
            </a:r>
            <a:br>
              <a:rPr lang="nl-NL" sz="2000" i="1" dirty="0"/>
            </a:br>
            <a:endParaRPr lang="nl-NL" sz="2000" i="1" dirty="0"/>
          </a:p>
          <a:p>
            <a:pPr fontAlgn="t"/>
            <a:r>
              <a:rPr lang="nl-NL" sz="2000" b="1" i="1" dirty="0" err="1"/>
              <a:t>Aoc’s</a:t>
            </a:r>
            <a:r>
              <a:rPr lang="nl-NL" sz="2000" b="1" i="1" dirty="0"/>
              <a:t> </a:t>
            </a:r>
            <a:r>
              <a:rPr lang="nl-NL" sz="2000" i="1" dirty="0"/>
              <a:t>leiden op voor beroepen in de groene sector, bijvoorbeeld als hovenier.</a:t>
            </a:r>
            <a:br>
              <a:rPr lang="nl-NL" sz="2000" i="1" dirty="0"/>
            </a:br>
            <a:endParaRPr lang="nl-NL" sz="2000" i="1" dirty="0"/>
          </a:p>
          <a:p>
            <a:pPr fontAlgn="t"/>
            <a:r>
              <a:rPr lang="nl-NL" sz="2000" b="1" i="1" dirty="0"/>
              <a:t>Vakscholen </a:t>
            </a:r>
            <a:r>
              <a:rPr lang="nl-NL" sz="2000" i="1" dirty="0"/>
              <a:t>verzorgen opleidingen voor een bijzonder beroepenveld, bijvoorbeeld in het havenbedrijf.</a:t>
            </a:r>
            <a:endParaRPr lang="nl-NL" sz="2400" i="1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2AEA684-7168-47D8-9EB7-BF495A03E4EF}"/>
              </a:ext>
            </a:extLst>
          </p:cNvPr>
          <p:cNvSpPr/>
          <p:nvPr/>
        </p:nvSpPr>
        <p:spPr>
          <a:xfrm>
            <a:off x="8865504" y="5715000"/>
            <a:ext cx="1039016" cy="301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Havo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4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02CF9CE-0D6A-4FC6-916B-82222274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95" y="5451644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Filmpje niveaus en leerwegen in het Mbo</a:t>
            </a:r>
            <a:endParaRPr lang="en-US" sz="3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696D70-F05A-406B-BB5B-7098C1C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9" y="0"/>
            <a:ext cx="7756353" cy="57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2DAE6960-EA06-4E65-B6E8-04C25E6B78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857" r="2" b="2"/>
          <a:stretch/>
        </p:blipFill>
        <p:spPr>
          <a:xfrm rot="926836">
            <a:off x="7934278" y="2704751"/>
            <a:ext cx="4029717" cy="1770231"/>
          </a:xfrm>
          <a:prstGeom prst="rect">
            <a:avLst/>
          </a:prstGeom>
        </p:spPr>
      </p:pic>
      <p:pic>
        <p:nvPicPr>
          <p:cNvPr id="5" name="Graphic 4" descr="Pijl: lichte curve">
            <a:extLst>
              <a:ext uri="{FF2B5EF4-FFF2-40B4-BE49-F238E27FC236}">
                <a16:creationId xmlns:a16="http://schemas.microsoft.com/office/drawing/2014/main" id="{AC86954B-4B82-4AF7-AF1B-B2BB49977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7459">
            <a:off x="8317952" y="4887311"/>
            <a:ext cx="1839032" cy="914400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74B9D32D-3C67-423C-B420-C1FB466A160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40" y="6286500"/>
            <a:ext cx="2981960" cy="57150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AA21DA9-2453-44E6-991D-96A077341342}"/>
              </a:ext>
            </a:extLst>
          </p:cNvPr>
          <p:cNvCxnSpPr/>
          <p:nvPr/>
        </p:nvCxnSpPr>
        <p:spPr>
          <a:xfrm>
            <a:off x="1601788" y="1846385"/>
            <a:ext cx="824889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B9FB7205-AB5A-49C0-BFA6-8F04040C3946}"/>
              </a:ext>
            </a:extLst>
          </p:cNvPr>
          <p:cNvCxnSpPr/>
          <p:nvPr/>
        </p:nvCxnSpPr>
        <p:spPr>
          <a:xfrm>
            <a:off x="3662118" y="1846385"/>
            <a:ext cx="824889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1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B21F7-3B65-449C-91E0-CB64C8E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650" y="-18479"/>
            <a:ext cx="2838450" cy="1349406"/>
          </a:xfrm>
        </p:spPr>
        <p:txBody>
          <a:bodyPr>
            <a:normAutofit/>
          </a:bodyPr>
          <a:lstStyle/>
          <a:p>
            <a:r>
              <a:rPr lang="nl-NL" dirty="0" err="1"/>
              <a:t>Lentiz</a:t>
            </a:r>
            <a:r>
              <a:rPr lang="nl-NL" dirty="0"/>
              <a:t> MBO </a:t>
            </a:r>
            <a:br>
              <a:rPr lang="nl-NL" dirty="0"/>
            </a:br>
            <a:r>
              <a:rPr lang="nl-NL" dirty="0"/>
              <a:t>opleidingen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37503E-20E0-4410-B483-0859F3C2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08" y="0"/>
            <a:ext cx="6776620" cy="71354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29526D8-B649-4D6D-BBD9-FE508AF019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40" y="6286500"/>
            <a:ext cx="2981960" cy="571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390820-3C7D-4D7D-BADA-00FB1236F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038" y="0"/>
            <a:ext cx="2981961" cy="13867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512EB1-AE4F-46C2-B03A-2F687DD74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086" y="1386790"/>
            <a:ext cx="3207238" cy="147331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66B50CD-C9AE-4DFC-BCF5-EC74BD9AE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190" y="2860108"/>
            <a:ext cx="3584810" cy="164895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3CCC8FB-FD1F-4B5B-8804-E3D8BD901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273" y="4867269"/>
            <a:ext cx="3710730" cy="17964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DB899A-E631-47B1-83FE-07679D5BC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0090" y="3082129"/>
            <a:ext cx="2660223" cy="12049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6EC355-1CB9-46C6-A6BF-F402FFC8CF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9951" y="4637545"/>
            <a:ext cx="3246311" cy="1472742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E2F31DCD-4A77-41B1-B53E-4826809D881C}"/>
              </a:ext>
            </a:extLst>
          </p:cNvPr>
          <p:cNvSpPr/>
          <p:nvPr/>
        </p:nvSpPr>
        <p:spPr>
          <a:xfrm>
            <a:off x="9800948" y="1473317"/>
            <a:ext cx="2391052" cy="13867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www.mbolentiz.nl</a:t>
            </a:r>
          </a:p>
        </p:txBody>
      </p:sp>
    </p:spTree>
    <p:extLst>
      <p:ext uri="{BB962C8B-B14F-4D97-AF65-F5344CB8AC3E}">
        <p14:creationId xmlns:p14="http://schemas.microsoft.com/office/powerpoint/2010/main" val="164436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EFF7C-1144-4F06-B1AC-D3274564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34501"/>
          </a:xfrm>
        </p:spPr>
        <p:txBody>
          <a:bodyPr/>
          <a:lstStyle/>
          <a:p>
            <a:r>
              <a:rPr lang="nl-NL" dirty="0"/>
              <a:t>Kiezen en Kans op werk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331D8D1-4E89-4074-9EDB-9FC376822A94}"/>
              </a:ext>
            </a:extLst>
          </p:cNvPr>
          <p:cNvSpPr/>
          <p:nvPr/>
        </p:nvSpPr>
        <p:spPr>
          <a:xfrm>
            <a:off x="0" y="730760"/>
            <a:ext cx="3639844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u="sng" dirty="0"/>
              <a:t>Kies voor een opleiding, omdat:</a:t>
            </a:r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het leuk vindt!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het goed kan!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veel werk in te vinden is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B77D8F8-AA71-4732-843B-0D1D86EAE19D}"/>
              </a:ext>
            </a:extLst>
          </p:cNvPr>
          <p:cNvSpPr/>
          <p:nvPr/>
        </p:nvSpPr>
        <p:spPr>
          <a:xfrm>
            <a:off x="1326551" y="3055441"/>
            <a:ext cx="3639844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u="sng" dirty="0"/>
              <a:t>Wat doet school?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Opleidingenmiddag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CCE75EB-5140-4158-B06D-FEACE339BCCD}"/>
              </a:ext>
            </a:extLst>
          </p:cNvPr>
          <p:cNvSpPr/>
          <p:nvPr/>
        </p:nvSpPr>
        <p:spPr>
          <a:xfrm>
            <a:off x="8202967" y="105626"/>
            <a:ext cx="3838112" cy="3631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u="sng" dirty="0"/>
              <a:t>In de LOB 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Opdrachten (CV, mijn opleiding, kans op werk, portfolio)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Informatie opzoeken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Open dagen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Proef studeren MBO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Meeloopdagen MBO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Meeloopdagen bedrijf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Netwerken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Voorbereiden op intakegesprek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Inschrijven vóór 1 april!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8538F6-DDE5-4361-9EF3-0FC8C5875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76430"/>
            <a:ext cx="7109434" cy="22668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AD5D0E7-E779-4963-B8E2-BCB239CF10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40" y="6286500"/>
            <a:ext cx="2981960" cy="5715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FC9CD7F-99BB-4D1A-B6A9-9CD3EA401DEE}"/>
              </a:ext>
            </a:extLst>
          </p:cNvPr>
          <p:cNvSpPr/>
          <p:nvPr/>
        </p:nvSpPr>
        <p:spPr>
          <a:xfrm>
            <a:off x="679142" y="2333306"/>
            <a:ext cx="2867487" cy="435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Motivatie is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key</a:t>
            </a:r>
            <a:r>
              <a:rPr lang="nl-NL" sz="2000" b="1" dirty="0"/>
              <a:t>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29BC88-C241-497D-B109-D02856C8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106" y="1393542"/>
            <a:ext cx="4333520" cy="1574643"/>
          </a:xfrm>
          <a:prstGeom prst="rect">
            <a:avLst/>
          </a:prstGeom>
        </p:spPr>
      </p:pic>
      <p:pic>
        <p:nvPicPr>
          <p:cNvPr id="10" name="Graphic 9">
            <a:hlinkClick r:id="rId5"/>
            <a:extLst>
              <a:ext uri="{FF2B5EF4-FFF2-40B4-BE49-F238E27FC236}">
                <a16:creationId xmlns:a16="http://schemas.microsoft.com/office/drawing/2014/main" id="{4BEE686A-78F1-49F5-B6D0-271FDA90C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1135" y="3883423"/>
            <a:ext cx="4999661" cy="492577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A28C4F0-0E2B-4074-B8F3-BC2D8F29152A}"/>
              </a:ext>
            </a:extLst>
          </p:cNvPr>
          <p:cNvSpPr/>
          <p:nvPr/>
        </p:nvSpPr>
        <p:spPr>
          <a:xfrm rot="20573768">
            <a:off x="7331595" y="5576355"/>
            <a:ext cx="2466528" cy="435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Link naar website</a:t>
            </a:r>
          </a:p>
        </p:txBody>
      </p:sp>
      <p:pic>
        <p:nvPicPr>
          <p:cNvPr id="12" name="Graphic 11" descr="Pijl: lichte curve">
            <a:extLst>
              <a:ext uri="{FF2B5EF4-FFF2-40B4-BE49-F238E27FC236}">
                <a16:creationId xmlns:a16="http://schemas.microsoft.com/office/drawing/2014/main" id="{8924B362-E66D-4313-89EA-28EAFCB38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848334">
            <a:off x="9611484" y="4606026"/>
            <a:ext cx="1467383" cy="7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6|0.7|0.5|0.5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6|0.6|0.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98A2226FE7447A044F7AD0AE24A32" ma:contentTypeVersion="14" ma:contentTypeDescription="Een nieuw document maken." ma:contentTypeScope="" ma:versionID="c364ce6a4dce004dcb9dcc69ee924bc0">
  <xsd:schema xmlns:xsd="http://www.w3.org/2001/XMLSchema" xmlns:xs="http://www.w3.org/2001/XMLSchema" xmlns:p="http://schemas.microsoft.com/office/2006/metadata/properties" xmlns:ns3="cac95570-96ca-424a-8d3e-7b95d3a57fe1" xmlns:ns4="f9a0b0ea-fc2f-4648-9cda-8cd7d108df20" targetNamespace="http://schemas.microsoft.com/office/2006/metadata/properties" ma:root="true" ma:fieldsID="6f4cc8acd220e27f0183a085ea33a95c" ns3:_="" ns4:_="">
    <xsd:import namespace="cac95570-96ca-424a-8d3e-7b95d3a57fe1"/>
    <xsd:import namespace="f9a0b0ea-fc2f-4648-9cda-8cd7d108df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95570-96ca-424a-8d3e-7b95d3a57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0b0ea-fc2f-4648-9cda-8cd7d108d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CB0721-FC02-4015-81E8-CD7D5C7554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9AC85F-EF13-4D0C-93B8-21F5A467A82D}">
  <ds:schemaRefs>
    <ds:schemaRef ds:uri="cac95570-96ca-424a-8d3e-7b95d3a57fe1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9a0b0ea-fc2f-4648-9cda-8cd7d108df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2AAA60-6C4B-46DF-84DC-E04B2AB22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c95570-96ca-424a-8d3e-7b95d3a57fe1"/>
    <ds:schemaRef ds:uri="f9a0b0ea-fc2f-4648-9cda-8cd7d108d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403</Words>
  <Application>Microsoft Office PowerPoint</Application>
  <PresentationFormat>Breedbeeld</PresentationFormat>
  <Paragraphs>142</Paragraphs>
  <Slides>17</Slides>
  <Notes>6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Informatieavond studiekeuze klas 4</vt:lpstr>
      <vt:lpstr>PowerPoint-presentatie</vt:lpstr>
      <vt:lpstr>Website Lob stage Maasland</vt:lpstr>
      <vt:lpstr>Wat wil je later worden? </vt:lpstr>
      <vt:lpstr>Startkwalificatie</vt:lpstr>
      <vt:lpstr>Het MBO</vt:lpstr>
      <vt:lpstr>Filmpje niveaus en leerwegen in het Mbo</vt:lpstr>
      <vt:lpstr>Lentiz MBO  opleidingen</vt:lpstr>
      <vt:lpstr>Kiezen en Kans op werk</vt:lpstr>
      <vt:lpstr>Aanmelden bij het Mbo </vt:lpstr>
      <vt:lpstr>En verder… </vt:lpstr>
      <vt:lpstr>PowerPoint-presentatie</vt:lpstr>
      <vt:lpstr>Mbo’s Open dagen &amp; MBO gids</vt:lpstr>
      <vt:lpstr>Mbo’s regio Rotterdam Rijnmond</vt:lpstr>
      <vt:lpstr>PowerPoint-presentatie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Informatieavond studiekeuze klas 4</dc:title>
  <dc:creator>Monique Jansen</dc:creator>
  <cp:lastModifiedBy>Monique Jansen</cp:lastModifiedBy>
  <cp:revision>1</cp:revision>
  <dcterms:created xsi:type="dcterms:W3CDTF">2021-11-08T10:49:22Z</dcterms:created>
  <dcterms:modified xsi:type="dcterms:W3CDTF">2021-11-11T18:11:05Z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0x0101004D898A2226FE7447A044F7AD0AE24A32</vt:lpwstr>
  </property>
</Properties>
</file>